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6" r:id="rId8"/>
    <p:sldId id="267" r:id="rId9"/>
    <p:sldId id="268" r:id="rId10"/>
    <p:sldId id="265" r:id="rId11"/>
    <p:sldId id="264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8F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0" autoAdjust="0"/>
    <p:restoredTop sz="94660"/>
  </p:normalViewPr>
  <p:slideViewPr>
    <p:cSldViewPr snapToGrid="0">
      <p:cViewPr>
        <p:scale>
          <a:sx n="70" d="100"/>
          <a:sy n="70" d="100"/>
        </p:scale>
        <p:origin x="744" y="16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6C4F6-308F-D7BD-579F-43E4F7032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9683D0-5A3A-D67D-3AB1-EC9C6DC5D1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B0EE6-2CDB-8A8B-BA06-A90C73042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5AD26-2560-DE9D-7B42-315A7773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247CF-DC35-04B1-3900-9628B7CA6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818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07FEC-65CF-A176-927F-F20BC6B25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C12CF3-94B0-2B98-EA4A-ACB956653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B05D5-E708-FF82-E635-DCE681A43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C8980-CCA1-16C3-93E2-8066B95B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1B2BB-A1CB-35FE-50E8-0BDF2201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03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621883-670A-AE12-BB6A-B381396D26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17BD75-7667-960D-8B8A-56D8FBD87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13458-C8DF-DDA6-03A2-0165F287E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B04B3-D75B-7095-ADB3-33BB00ED7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C1A7C8-7D78-BE49-7D15-282A7E45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065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EDE48-C691-F294-5776-C83A9BD57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EA45A-0F71-98B4-6596-21B6C90C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8F3B9-0359-EB55-CF48-921AEFC5E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7B8F5-3F87-C97D-C353-AD861E28B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20EA-6059-DDF6-A7B5-E519F9B96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60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7ABDB-1EDE-34F3-613B-28943FF61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DD81D-3D1E-F1F8-05A8-D8DAAC2F3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08675-C785-35A7-41FC-547A3D143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6A976-816A-590A-C016-87B78CAAC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75772-BAB0-82D6-CA74-AAE44C7A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95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62FB8-71F9-193D-B7F0-95F6F17C0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C2C1B-F39D-DB5E-0B70-D6E2EC1830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9CF575-73B6-0D01-C6EA-5DD8529FEF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B4785-CAC5-6944-E7FD-20154FF61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B48E04-9FF7-569B-DB53-48CDA310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8A966B-CB8D-79A4-BD43-46FB122CD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496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A3F7F-B456-E470-633B-9D6C1E1E6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A16FE-D632-A7D2-4DC5-F4D0E9DC3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CB8239-AB06-53A1-ECF3-04619EED8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487F54-24B7-AA94-B8A7-B7AF93933C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42E5DB-3C93-F734-1037-BCEF2B9B9C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874B28-67EB-BA86-8E7F-4DDE929D4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F2E7F8-E50F-5261-F05F-8C9FF7DD4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DE84D5-7D96-6446-B57D-3747EFFA9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85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4C48D-5F67-B466-CB64-C32CBB902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8B40F8-DAC0-E446-6648-94318C8A1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1C76A1-FF8A-B49C-1995-78ED046CC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06699-1BD6-8667-3533-9292D199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68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5CE89B-0757-515A-0C5C-30BBB564B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B287B1-87FC-D0F4-3ADF-76167A6FD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D9944-9C2D-3107-0A0E-EFDFA58EF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667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E3C7C-3845-A55D-B8B8-08525BBB8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3E7F9-E9A1-335C-0269-C7CECB3F4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B82D2-729A-BC98-E7E4-579FA4BC49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4D126-588C-C9CC-D714-D844B4E18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FE7D1C-065D-B9A5-2F00-AE83ACD66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85D4E-6C70-6611-A551-7AB12765B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359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E1DF1-1F8C-01D7-14EA-E1214A883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2CC402-D3FB-9F85-9A53-E2D0386995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787A2E-2BB4-96ED-A52A-3108DE16F9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05226E-CBEE-36FE-6BA1-FC7E40937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BDF38-3CBE-9456-5F58-FC9668095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4671B-FDD4-9966-1F0C-7E2E03851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6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5FDC2D-B85F-8C50-57A4-AE651C2B7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746E7-532F-C00E-0042-27F3B6D77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449B2-0914-0AE3-7B36-1EB8666A53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21B2B-193C-451B-B258-07488EEF048C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BA808-0BB3-3C3B-D2BA-C84259497C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3742F-05B3-6F1B-A901-9F70C1C34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FBA35-8683-40D8-BE6C-E4E2F0A3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15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sql/master-data-services/business-rules-master-data-services?view=sql-server-ver16" TargetMode="External"/><Relationship Id="rId13" Type="http://schemas.openxmlformats.org/officeDocument/2006/relationships/hyperlink" Target="https://learn.microsoft.com/en-us/sql/sql-server/install/hardware-and-software-requirements-for-installing-sql-server-2022?view=sql-server-ver16" TargetMode="External"/><Relationship Id="rId3" Type="http://schemas.openxmlformats.org/officeDocument/2006/relationships/hyperlink" Target="https://www.diva-portal.org/smash/get/diva2:1199667/FULLTEXT02.pdf" TargetMode="External"/><Relationship Id="rId7" Type="http://schemas.openxmlformats.org/officeDocument/2006/relationships/hyperlink" Target="https://databasemanagement.fandom.com/wiki/Business_Rules" TargetMode="External"/><Relationship Id="rId12" Type="http://schemas.openxmlformats.org/officeDocument/2006/relationships/hyperlink" Target="https://www.statista.com/statistics/809750/worldwide-popularity-ranking-database-management-systems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s.ukessays.com/essays/computer-science/database-management-law-ethics-9552.php?vref=1" TargetMode="External"/><Relationship Id="rId11" Type="http://schemas.openxmlformats.org/officeDocument/2006/relationships/hyperlink" Target="https://learnsql.com/blog/microsoft-sql-server-pros-and-cons/" TargetMode="External"/><Relationship Id="rId5" Type="http://schemas.openxmlformats.org/officeDocument/2006/relationships/hyperlink" Target="https://mbsdirect.vitalsource.com/" TargetMode="External"/><Relationship Id="rId10" Type="http://schemas.openxmlformats.org/officeDocument/2006/relationships/hyperlink" Target="https://www.erp-information.com/microsoft-sql-server" TargetMode="External"/><Relationship Id="rId4" Type="http://schemas.openxmlformats.org/officeDocument/2006/relationships/hyperlink" Target="https://www.netwrix.com/data_security_best_practices.html" TargetMode="External"/><Relationship Id="rId9" Type="http://schemas.openxmlformats.org/officeDocument/2006/relationships/hyperlink" Target="https://www.proquest.com/docview/1443724655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0B4A4-9ECC-B995-91C5-18D4E06264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2B632-AABA-FCAA-58FC-ADFC0C27BC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39D7FB-C1D1-E95D-7AF1-FF0C002DF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2526"/>
            <a:ext cx="12192000" cy="78205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1392B9-0198-A3D5-9E66-7B1E56DA3C35}"/>
              </a:ext>
            </a:extLst>
          </p:cNvPr>
          <p:cNvSpPr txBox="1"/>
          <p:nvPr/>
        </p:nvSpPr>
        <p:spPr>
          <a:xfrm>
            <a:off x="513203" y="5349875"/>
            <a:ext cx="7772400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3600" b="1" i="0" u="sng" dirty="0">
                <a:ln/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Wild Wood Apartments</a:t>
            </a:r>
            <a:endParaRPr lang="en-US" sz="3600" b="1" dirty="0">
              <a:ln/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n/>
                <a:solidFill>
                  <a:schemeClr val="accent4"/>
                </a:solidFill>
              </a:rPr>
              <a:t> Database Management System</a:t>
            </a:r>
          </a:p>
          <a:p>
            <a:r>
              <a:rPr lang="en-US" b="1" dirty="0">
                <a:ln/>
                <a:solidFill>
                  <a:schemeClr val="accent4"/>
                </a:solidFill>
              </a:rPr>
              <a:t>By James Osibogun</a:t>
            </a:r>
          </a:p>
        </p:txBody>
      </p:sp>
    </p:spTree>
    <p:extLst>
      <p:ext uri="{BB962C8B-B14F-4D97-AF65-F5344CB8AC3E}">
        <p14:creationId xmlns:p14="http://schemas.microsoft.com/office/powerpoint/2010/main" val="1621926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B793B-09F3-F743-69CD-AC2651D63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E0F193-651C-47CC-E067-8E6301EAF8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11081" y="-1742302"/>
            <a:ext cx="13986821" cy="1007075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47EE83-DCF6-E9E3-F5A9-0800B06F06A3}"/>
              </a:ext>
            </a:extLst>
          </p:cNvPr>
          <p:cNvSpPr txBox="1"/>
          <p:nvPr/>
        </p:nvSpPr>
        <p:spPr>
          <a:xfrm>
            <a:off x="3511380" y="1690688"/>
            <a:ext cx="70804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r>
              <a:rPr lang="en-US" b="0" i="0" dirty="0">
                <a:solidFill>
                  <a:srgbClr val="FFC000"/>
                </a:solidFill>
                <a:effectLst/>
                <a:latin typeface="Lato" panose="020F0502020204030203" pitchFamily="34" charset="0"/>
              </a:rPr>
              <a:t>: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26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C718D-36FF-61DF-808B-3D812F907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1778"/>
            <a:ext cx="10515600" cy="1473861"/>
          </a:xfrm>
        </p:spPr>
        <p:txBody>
          <a:bodyPr/>
          <a:lstStyle/>
          <a:p>
            <a:endParaRPr lang="en-US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914F4B-AC87-4227-10AF-166D7C38E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1470" y="-4522573"/>
            <a:ext cx="13950778" cy="1404143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7D693A-C685-37AC-4755-6D4BC17484C9}"/>
              </a:ext>
            </a:extLst>
          </p:cNvPr>
          <p:cNvSpPr txBox="1"/>
          <p:nvPr/>
        </p:nvSpPr>
        <p:spPr>
          <a:xfrm>
            <a:off x="98854" y="-4156031"/>
            <a:ext cx="9456007" cy="12187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Kolonko</a:t>
            </a:r>
            <a:r>
              <a:rPr lang="en-US" sz="1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K(February, 2018).Performance comparison of the most popular relational and non-relational database management systems. Retrieved on April 2, 2023 from </a:t>
            </a:r>
            <a:r>
              <a:rPr lang="en-US" sz="1600" b="1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https://www.diva-portal.org/smash/get/diva2:1199667/FULLTEXT02.pdf</a:t>
            </a:r>
            <a:endParaRPr lang="en-US" sz="18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br>
              <a:rPr lang="en-US" sz="1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Netwrix</a:t>
            </a:r>
            <a:r>
              <a:rPr lang="en-US" sz="1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b="1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n.d</a:t>
            </a:r>
            <a:r>
              <a:rPr lang="en-US" sz="1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)Top 14 Data Security Best Practices. Retrieve 0n April 2, 2023, from</a:t>
            </a:r>
          </a:p>
          <a:p>
            <a:r>
              <a:rPr lang="en-US" sz="1800" b="1" u="sng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https://www.netwrix.com/data_security_best_practices.html#:~:text=Use%20data%20encryption.,devices%20or%20over%20the%20network</a:t>
            </a:r>
            <a:r>
              <a:rPr lang="en-US" sz="1800" b="1" u="sng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</a:p>
          <a:p>
            <a:endParaRPr lang="en" sz="18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Conger, S. (2014). </a:t>
            </a:r>
            <a:r>
              <a:rPr lang="en-US" sz="1800" b="1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Hands-On Database, 2nd Edition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[MBS Direct]. Retrieved from </a:t>
            </a:r>
            <a:r>
              <a:rPr lang="en-US" sz="1800" b="1" i="0" u="sng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https://mbsdirect.vitalsource.com/#/books/9780133927078/</a:t>
            </a:r>
            <a:endParaRPr lang="en-US" sz="1800" b="1" i="0" u="sng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" sz="1800" b="1" i="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i="0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UKEssays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(November 2018). Database Management: Law, Ethics and Security. Retrieved from </a:t>
            </a:r>
            <a:r>
              <a:rPr lang="en-US" sz="1800" b="1" i="0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https://us.ukessays.com/essays/computer-science/database-management-law-ethics-9552.php?vref=1</a:t>
            </a:r>
            <a:endParaRPr lang="en-US" sz="1800" b="1" i="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b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 Fandom(n.d.) Database Management. Retrieved on March 28, 2023, from </a:t>
            </a:r>
            <a:r>
              <a:rPr lang="en-US" sz="1800" b="1" i="0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https://databasemanagement.fandom.com/wiki/Business_Rules</a:t>
            </a:r>
            <a:endParaRPr lang="en-US" sz="1800" b="1" i="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Microsoft (February 23, 2023). Business Rules (Master Data Services). Retrieved on March 24, 2023, from </a:t>
            </a:r>
            <a:r>
              <a:rPr lang="en-US" sz="1800" b="1" i="0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https://learn.microsoft.com/en-us/sql/master-data-services/business-rules-master-data-services?view=sql-server-ver16</a:t>
            </a:r>
            <a:endParaRPr lang="en-US" sz="1800" b="1" i="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b="1" i="0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Raipurkar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A (2012). Business Rules in DBMS. Retrieved on March 28, 2023, from 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https://www.proquest.com/docview/1443724655</a:t>
            </a:r>
          </a:p>
          <a:p>
            <a:r>
              <a:rPr lang="en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b="1" i="0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Erp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-information (</a:t>
            </a:r>
            <a:r>
              <a:rPr lang="en-US" sz="1800" b="1" i="0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n.d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Microsoft SQL Server Overview (Features and Pricing). Retrieved on March 5, 2023, from 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https://www.erp-information.com/microsoft-sql-server.</a:t>
            </a:r>
          </a:p>
          <a:p>
            <a:r>
              <a:rPr lang="en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b="1" i="0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Pijacek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 (Jan 17, 2019). Microsoft SQL Server Pros and Cons. Retrieved on March 7, 2023, from</a:t>
            </a:r>
          </a:p>
          <a:p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https://learnsql.com/blog/microsoft-sql-server-pros-and-cons/</a:t>
            </a:r>
          </a:p>
          <a:p>
            <a:r>
              <a:rPr lang="en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Statista (</a:t>
            </a:r>
            <a:r>
              <a:rPr lang="en-US" sz="1800" b="1" i="0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n.d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The most popular database management system worldwide 2023. Retrieved on March 7, 2023 from </a:t>
            </a:r>
            <a:r>
              <a:rPr lang="en-US" sz="1800" b="1" i="0" u="sng" dirty="0">
                <a:solidFill>
                  <a:srgbClr val="0563C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https://www.statista.com/statistics/809750/worldwide-popularity-ranking-database-management-systems/#:~:text=As%20of%20February%202023%2C%20the,rounded%20out%20the%20top%20three.</a:t>
            </a:r>
            <a:endParaRPr lang="en-US" sz="1800" b="1" i="0" u="sng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1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b="1" i="0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LearnMicrosoft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b="1" i="0" dirty="0" err="1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n.d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SQL Server 2022: Hardware and software requirements. Retrieved on March 10, 2023, from </a:t>
            </a:r>
            <a:r>
              <a:rPr lang="en-US" sz="1800" b="1" i="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https://learn.microsoft.com/en-us/sql/sql-server/install/hardware-and-software-requirements-for-installing-sql-server-2022?view=sql-server-ver16</a:t>
            </a:r>
          </a:p>
          <a:p>
            <a:endParaRPr lang="en" sz="1800" b="0" i="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" sz="1800" b="0" i="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278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EDC95-8F5B-A5DA-13CF-5D6A3678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03877-1322-1484-AEB3-71430DFE4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334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0E58-84F2-7128-EDAC-1E9179FE5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1392B-C058-0D93-E9DD-08F2428CF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32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F009-FFB5-6C75-1E0C-EC92B9FB4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993A6-68B0-88B9-9EAE-7223E8F28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96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E9630-5D31-98D6-4DC0-226D2BA3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0A974-1B65-E902-15DE-B26905D9E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71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885D3-F507-BFC5-8873-42EB66A3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CE75F-CCB4-77FD-DA2D-46C101FFC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82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CE993-AEB6-8FCD-5A49-39C232BCC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52CF6-5910-6BA0-301C-238721048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55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7CFC-8999-DC40-6944-DFB24CB51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8E39E-4AAD-2DFE-BDBB-1B334917D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82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4240E-25CB-6DD4-3380-C10870451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C20FE-C867-DD70-49B8-FBCE116FF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102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F1EF-0B9E-4D5F-7241-AB32F4DB4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EBA952-F0B8-ABA8-A72E-C7E685D249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88541" y="-1655805"/>
            <a:ext cx="14074346" cy="9885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9A2D44-8332-E635-C8B8-501F2BFC2925}"/>
              </a:ext>
            </a:extLst>
          </p:cNvPr>
          <p:cNvSpPr txBox="1"/>
          <p:nvPr/>
        </p:nvSpPr>
        <p:spPr>
          <a:xfrm>
            <a:off x="-86497" y="-877163"/>
            <a:ext cx="34629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0" i="0" dirty="0">
                <a:solidFill>
                  <a:srgbClr val="FFC000"/>
                </a:solidFill>
                <a:effectLst/>
              </a:rPr>
              <a:t>Summary of Problem</a:t>
            </a:r>
            <a:endParaRPr lang="en-US" sz="5400" dirty="0">
              <a:solidFill>
                <a:srgbClr val="FFC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8ACB7-76A6-F8AA-B7B6-572B1AFBBA1E}"/>
              </a:ext>
            </a:extLst>
          </p:cNvPr>
          <p:cNvSpPr txBox="1"/>
          <p:nvPr/>
        </p:nvSpPr>
        <p:spPr>
          <a:xfrm>
            <a:off x="389263" y="1215468"/>
            <a:ext cx="11345537" cy="7041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Wild Wood apartment project is to build a database system based on SQL that helps the managers keep up with paperwork. </a:t>
            </a:r>
            <a:endParaRPr lang="en-US" sz="3200" b="1" dirty="0">
              <a:solidFill>
                <a:srgbClr val="FFC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paperwork files are primarily late fees from the tenants. </a:t>
            </a:r>
          </a:p>
          <a:p>
            <a:pPr marL="285750" marR="0" indent="-28575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is hard for managers to keep track of and store information. The backlog reports need more time to fill out or adequately document.</a:t>
            </a:r>
            <a: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2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681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4A862-7FDD-3DA9-2862-5CCCC3600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0EDEE-45A6-E95D-AE55-94CEA158E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154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C5A1-F61C-D307-D5F8-7441227B6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4066C-E685-F5C9-B364-BA71C8ED5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411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42C2D-D8F1-23D9-159C-949AAC14D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819FA-2962-D962-3264-364F1DF85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246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71769-6C56-E95D-04FC-7EE17D5C3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D79A7-E848-5271-6FBE-CB883D1658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6610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C3EE5-F5CD-40A5-EBBB-3A5CE44C2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A891A-1D97-3A82-9D79-EA115CB8C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5416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53664-1DD8-38C0-1FA5-9B4F6431D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48948-5A37-65CB-2162-EB975C02A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265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D3921-42F0-7A06-AF96-2EE64315E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5C1C1-59B2-8D76-FFA5-5E63FAC02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438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99879-B69E-2B27-5CFF-FFFBF2E3A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E77E1-62DD-F3FC-7BC0-C0E4BA642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043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8EB7-1040-27F2-3306-41FD77CDC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2C340-0F9C-8171-26E6-4930556D3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498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D9E37-6556-14BB-B49A-9BF0F75E7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7AC1B-20C7-DDAD-D3FF-9FE08ECA7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621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83251-1E2F-4936-CEE6-8750E9900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697" y="550476"/>
            <a:ext cx="10515600" cy="132556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FDE04-4DCB-2F8D-1281-A2804A207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697" y="2010976"/>
            <a:ext cx="10515600" cy="4351338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595CC3-734C-5F92-2DCF-A422D731F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79389" y="-3184053"/>
            <a:ext cx="13950778" cy="101201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321DFA-98B7-AB0A-22DF-B03983A078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25"/>
          <a:stretch/>
        </p:blipFill>
        <p:spPr>
          <a:xfrm>
            <a:off x="-37070" y="-1357827"/>
            <a:ext cx="11664778" cy="33779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95F86EB-5C7F-BC2E-2811-3C94610B8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6222" y="1025610"/>
            <a:ext cx="11971637" cy="39430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C807E86-3524-9157-807B-8CBAA185EA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807"/>
          <a:stretch/>
        </p:blipFill>
        <p:spPr>
          <a:xfrm>
            <a:off x="-146222" y="-1342727"/>
            <a:ext cx="11971637" cy="30850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8648942-895C-C03C-75B7-F83DD7E60ED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873"/>
          <a:stretch/>
        </p:blipFill>
        <p:spPr>
          <a:xfrm>
            <a:off x="-146222" y="4868563"/>
            <a:ext cx="11971638" cy="201415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BA972DA-4434-C444-86FD-0745515ACF1D}"/>
              </a:ext>
            </a:extLst>
          </p:cNvPr>
          <p:cNvSpPr/>
          <p:nvPr/>
        </p:nvSpPr>
        <p:spPr>
          <a:xfrm>
            <a:off x="361778" y="-2803468"/>
            <a:ext cx="33057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cap="none" spc="0" dirty="0">
                <a:ln/>
                <a:solidFill>
                  <a:schemeClr val="accent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 </a:t>
            </a:r>
            <a:r>
              <a:rPr lang="en-US" sz="3200" b="1" cap="none" spc="0" dirty="0">
                <a:ln/>
                <a:solidFill>
                  <a:schemeClr val="accent4"/>
                </a:solidFill>
                <a:effectLst/>
              </a:rPr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17899415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C40B7-1F8A-A6D9-1289-21FFB9575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D6759-4531-7924-6F29-9B89200C7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63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0A67F-66AA-0F7A-D8E3-484515822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5AD69C-3FD5-1B2A-80BA-1CBCAD81CF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795848" y="-1445741"/>
            <a:ext cx="13987848" cy="992247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EB5369E-2D64-964F-98DB-202958CAFECC}"/>
              </a:ext>
            </a:extLst>
          </p:cNvPr>
          <p:cNvSpPr/>
          <p:nvPr/>
        </p:nvSpPr>
        <p:spPr>
          <a:xfrm>
            <a:off x="-1287071" y="-558205"/>
            <a:ext cx="495488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Database Design</a:t>
            </a:r>
          </a:p>
          <a:p>
            <a:pPr algn="ctr"/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247C8C-B386-B4EA-88F3-59143E91A45A}"/>
              </a:ext>
            </a:extLst>
          </p:cNvPr>
          <p:cNvSpPr txBox="1"/>
          <p:nvPr/>
        </p:nvSpPr>
        <p:spPr>
          <a:xfrm>
            <a:off x="-932978" y="931347"/>
            <a:ext cx="5908589" cy="6855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Tenant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Account Information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Appliance Repair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Apartment Complex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Apartment Building</a:t>
            </a:r>
          </a:p>
        </p:txBody>
      </p:sp>
    </p:spTree>
    <p:extLst>
      <p:ext uri="{BB962C8B-B14F-4D97-AF65-F5344CB8AC3E}">
        <p14:creationId xmlns:p14="http://schemas.microsoft.com/office/powerpoint/2010/main" val="902144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3544-0E18-9AF5-6260-594B450B0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E96BC0-BA46-7BE7-00B6-72325D29636B}"/>
              </a:ext>
            </a:extLst>
          </p:cNvPr>
          <p:cNvSpPr txBox="1"/>
          <p:nvPr/>
        </p:nvSpPr>
        <p:spPr>
          <a:xfrm>
            <a:off x="-407774" y="-716008"/>
            <a:ext cx="121714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i="0" dirty="0">
                <a:solidFill>
                  <a:srgbClr val="FFC000"/>
                </a:solidFill>
                <a:effectLst/>
                <a:latin typeface="Lato" panose="020F0502020204030203" pitchFamily="34" charset="0"/>
              </a:rPr>
              <a:t>Recommendation and Defense of DBMS Products</a:t>
            </a:r>
            <a:endParaRPr lang="en-US" sz="4000" dirty="0">
              <a:solidFill>
                <a:srgbClr val="FFC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A84A86-C695-BCBE-802F-31BDCAB3A17E}"/>
              </a:ext>
            </a:extLst>
          </p:cNvPr>
          <p:cNvSpPr txBox="1"/>
          <p:nvPr/>
        </p:nvSpPr>
        <p:spPr>
          <a:xfrm>
            <a:off x="86497" y="365126"/>
            <a:ext cx="9551773" cy="6154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processing:</a:t>
            </a:r>
            <a:r>
              <a:rPr lang="en-US" sz="2000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It allows us to process the data stores in order to generate the desired output. The data could be computed using SQL server.</a:t>
            </a:r>
          </a:p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storage:</a:t>
            </a:r>
            <a:r>
              <a:rPr lang="en-US" sz="2000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We can store a large amount of data in the SQL server. Due to its high storage capacity, it is considered best while data storing in organizations.</a:t>
            </a:r>
          </a:p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front-end:</a:t>
            </a:r>
            <a:r>
              <a:rPr lang="en-US" sz="2000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It could also be integrated with the frontend application to offer the mechanism of dynamically data change. It is very frequently used in integration with web applications.</a:t>
            </a:r>
          </a:p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Easy to connect with </a:t>
            </a:r>
            <a:r>
              <a:rPr lang="en-US" sz="2000" b="1" i="0" dirty="0" err="1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.Net</a:t>
            </a: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000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As SQL server and </a:t>
            </a:r>
            <a:r>
              <a:rPr lang="en-US" sz="2000" b="0" i="0" dirty="0" err="1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.Net</a:t>
            </a:r>
            <a:r>
              <a:rPr lang="en-US" sz="2000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framework both belong to Microsoft; both are very easy to be connected. It works very fine or smooth when merged with an application developed on </a:t>
            </a:r>
            <a:r>
              <a:rPr lang="en-US" sz="2000" b="0" i="0" dirty="0" err="1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.Net</a:t>
            </a:r>
            <a:r>
              <a:rPr lang="en-US" sz="2000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524D5338-9EAE-E22E-7E7C-CE16688A9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E148000-040F-8522-2B46-26F0F8125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4400" y="-1606378"/>
            <a:ext cx="14024919" cy="989776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023B9EB-F379-48D6-8209-6A93F5EF1527}"/>
              </a:ext>
            </a:extLst>
          </p:cNvPr>
          <p:cNvSpPr txBox="1"/>
          <p:nvPr/>
        </p:nvSpPr>
        <p:spPr>
          <a:xfrm>
            <a:off x="86497" y="365124"/>
            <a:ext cx="12336101" cy="736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processing:  It allows us to process the data stores in order to generate the desired output. The data could be computed using SQL server.</a:t>
            </a:r>
          </a:p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storage: We can store a large amount of data in the SQL server. Due to its high storage capacity, it is considered best while data storing in organizations.</a:t>
            </a:r>
          </a:p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front-end:  It could also be integrated with the frontend application to offer the mechanism of dynamically data change. It is very frequently used in integration with web applications.</a:t>
            </a:r>
          </a:p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Easy to connect </a:t>
            </a:r>
            <a:r>
              <a:rPr lang="en-US" sz="2400" b="1" i="0" dirty="0" err="1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with.Net</a:t>
            </a: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 As SQL server </a:t>
            </a:r>
            <a:r>
              <a:rPr lang="en-US" sz="2400" b="1" i="0" dirty="0" err="1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and.Net</a:t>
            </a: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framework both belong to Microsoft; both are very easy to be connected. It works very fine or smooth when merged with an application developed on </a:t>
            </a:r>
            <a:r>
              <a:rPr lang="en-US" sz="2400" b="1" i="0" dirty="0" err="1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.Net</a:t>
            </a: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37C083-E528-3BCC-63F1-28BE125226B6}"/>
              </a:ext>
            </a:extLst>
          </p:cNvPr>
          <p:cNvSpPr txBox="1"/>
          <p:nvPr/>
        </p:nvSpPr>
        <p:spPr>
          <a:xfrm>
            <a:off x="-175946" y="-1327999"/>
            <a:ext cx="61289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 for DBMS: SQL Server Manager</a:t>
            </a:r>
          </a:p>
        </p:txBody>
      </p:sp>
    </p:spTree>
    <p:extLst>
      <p:ext uri="{BB962C8B-B14F-4D97-AF65-F5344CB8AC3E}">
        <p14:creationId xmlns:p14="http://schemas.microsoft.com/office/powerpoint/2010/main" val="1351463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E94E2-EB58-9990-3412-9F0BF254D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F89090-1080-F1C8-2578-928C4FE34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27948" y="-1680518"/>
            <a:ext cx="13978975" cy="977419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5CEC07-C3C6-5AD6-4EAF-5B8866E7B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18" y="1180984"/>
            <a:ext cx="11919563" cy="44960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1AC934-3F91-0626-0A6A-E6EA7D5BBFA7}"/>
              </a:ext>
            </a:extLst>
          </p:cNvPr>
          <p:cNvSpPr txBox="1"/>
          <p:nvPr/>
        </p:nvSpPr>
        <p:spPr>
          <a:xfrm>
            <a:off x="-741405" y="-1011639"/>
            <a:ext cx="5548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Enterprise Data Model</a:t>
            </a:r>
            <a:endParaRPr lang="en-US" sz="36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84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CB36C-8B75-02DA-3937-04325977C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b="1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06ECB1-0B05-2607-92CC-C5EA9E63A6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359243" y="-1223320"/>
            <a:ext cx="14160843" cy="1061500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8D1672-D879-E185-7359-698AB353E6C5}"/>
              </a:ext>
            </a:extLst>
          </p:cNvPr>
          <p:cNvSpPr txBox="1"/>
          <p:nvPr/>
        </p:nvSpPr>
        <p:spPr>
          <a:xfrm>
            <a:off x="0" y="-395548"/>
            <a:ext cx="71669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Security Management Plan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C04E5-510B-905D-3F34-024DA2C74DA5}"/>
              </a:ext>
            </a:extLst>
          </p:cNvPr>
          <p:cNvSpPr txBox="1"/>
          <p:nvPr/>
        </p:nvSpPr>
        <p:spPr>
          <a:xfrm>
            <a:off x="242893" y="250783"/>
            <a:ext cx="8600302" cy="4576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 is it important?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must have a </a:t>
            </a: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Compromised intellectual property</a:t>
            </a:r>
            <a:endParaRPr lang="en-US" sz="20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</a:t>
            </a: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Damage to brand reputation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Business continuity (or lack thereof)</a:t>
            </a:r>
            <a:r>
              <a:rPr lang="en-US" sz="20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(Security Breach)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Fines or penalties for non-compliance(if and when caught)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Costs of repairing breaches and notifying customers</a:t>
            </a:r>
            <a:endParaRPr lang="en-US" sz="20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9E71E7-22EB-C012-62C0-4979AE740580}"/>
              </a:ext>
            </a:extLst>
          </p:cNvPr>
          <p:cNvSpPr txBox="1"/>
          <p:nvPr/>
        </p:nvSpPr>
        <p:spPr>
          <a:xfrm>
            <a:off x="24714" y="5421370"/>
            <a:ext cx="10934438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Insider Threats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malicious insider who intends to do harm</a:t>
            </a:r>
            <a:b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b="1" i="0" dirty="0">
              <a:solidFill>
                <a:srgbClr val="FFC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negligent insider who makes errors that make the database vulnerable to attack</a:t>
            </a:r>
            <a:b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b="1" i="0" dirty="0">
              <a:solidFill>
                <a:srgbClr val="FFC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 infiltrator—an outsider who somehow obtains credentials via a scheme such as phishing or by gaining access to the credential database itself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177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15356-65ED-3081-F7AC-704049DA0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E00D99-FD9E-9D23-F57C-F2291C6C0C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93834" y="-1668162"/>
            <a:ext cx="13970720" cy="1012018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40CAF4-A16B-5124-F3C1-F69B99F9F120}"/>
              </a:ext>
            </a:extLst>
          </p:cNvPr>
          <p:cNvSpPr txBox="1"/>
          <p:nvPr/>
        </p:nvSpPr>
        <p:spPr>
          <a:xfrm>
            <a:off x="-639462" y="-1138711"/>
            <a:ext cx="107596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Security Management Plan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: Cont’d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2783F-0051-267C-A9A9-8145A2EB4A99}"/>
              </a:ext>
            </a:extLst>
          </p:cNvPr>
          <p:cNvSpPr txBox="1"/>
          <p:nvPr/>
        </p:nvSpPr>
        <p:spPr>
          <a:xfrm>
            <a:off x="-345989" y="0"/>
            <a:ext cx="9106930" cy="12834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threats: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Human error</a:t>
            </a: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Exploitation of database software vulnerabilities</a:t>
            </a: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br>
              <a:rPr lang="en-US" sz="3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SQL/NoSQL injection attacks</a:t>
            </a:r>
            <a:br>
              <a:rPr lang="en-US" sz="3600" b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Buffer overflow exploitation</a:t>
            </a:r>
          </a:p>
          <a:p>
            <a:pPr algn="l" fontAlgn="base"/>
            <a:endParaRPr lang="en-US" sz="3600" b="1" i="0" dirty="0">
              <a:solidFill>
                <a:srgbClr val="FFC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fontAlgn="base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Malware</a:t>
            </a: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endParaRPr lang="en-US" sz="36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Attacks on backups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Denial of service (DoS/DDoS) attacks</a:t>
            </a:r>
          </a:p>
          <a:p>
            <a:br>
              <a:rPr lang="en-US" dirty="0"/>
            </a:br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630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9D40D-7FCC-B04D-A951-C18908775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C54A1A-9BC0-764C-F0D2-AF9F228525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743200" y="-1124466"/>
            <a:ext cx="15458303" cy="1004604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973CDF-9FA6-9C2E-62BC-4499AA0C0A94}"/>
              </a:ext>
            </a:extLst>
          </p:cNvPr>
          <p:cNvSpPr txBox="1"/>
          <p:nvPr/>
        </p:nvSpPr>
        <p:spPr>
          <a:xfrm>
            <a:off x="-1983582" y="-1124466"/>
            <a:ext cx="13029170" cy="17173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practice:</a:t>
            </a:r>
            <a:endParaRPr lang="en-US" sz="360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Physical security:</a:t>
            </a: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Administrative and network access control</a:t>
            </a:r>
            <a:endParaRPr lang="en-US" sz="36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user account/device security</a:t>
            </a: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Encryption</a:t>
            </a:r>
            <a:endParaRPr lang="en-US" sz="36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 software security</a:t>
            </a: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Application/web server security</a:t>
            </a:r>
            <a:endParaRPr lang="en-US" sz="3600" b="1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Backup security</a:t>
            </a:r>
          </a:p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Auditing</a:t>
            </a:r>
            <a:endParaRPr lang="en-US" sz="3600" b="0" i="0" dirty="0">
              <a:solidFill>
                <a:srgbClr val="FFC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endParaRPr lang="en-US" dirty="0">
              <a:solidFill>
                <a:srgbClr val="161616"/>
              </a:solidFill>
              <a:latin typeface="IBM Plex Sans" panose="020B0503050203000203" pitchFamily="34" charset="0"/>
            </a:endParaRPr>
          </a:p>
          <a:p>
            <a:endParaRPr lang="en-US" b="0" i="0" dirty="0">
              <a:solidFill>
                <a:srgbClr val="161616"/>
              </a:solidFill>
              <a:effectLst/>
              <a:latin typeface="IBM Plex Sans" panose="020B0503050203000203" pitchFamily="34" charset="0"/>
            </a:endParaRPr>
          </a:p>
          <a:p>
            <a:r>
              <a:rPr lang="en-US" b="0" i="0" dirty="0">
                <a:solidFill>
                  <a:srgbClr val="161616"/>
                </a:solidFill>
                <a:effectLst/>
                <a:latin typeface="IBM Plex Sans" panose="020B0503050203000203" pitchFamily="34" charset="0"/>
              </a:rPr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923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4353</TotalTime>
  <Words>1002</Words>
  <Application>Microsoft Office PowerPoint</Application>
  <PresentationFormat>Widescreen</PresentationFormat>
  <Paragraphs>122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IBM Plex Sans</vt:lpstr>
      <vt:lpstr>Lato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</dc:creator>
  <cp:lastModifiedBy>james</cp:lastModifiedBy>
  <cp:revision>14</cp:revision>
  <dcterms:created xsi:type="dcterms:W3CDTF">2023-04-06T23:41:24Z</dcterms:created>
  <dcterms:modified xsi:type="dcterms:W3CDTF">2023-04-10T00:14:39Z</dcterms:modified>
</cp:coreProperties>
</file>

<file path=docProps/thumbnail.jpeg>
</file>